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9"/>
  </p:notesMasterIdLst>
  <p:handoutMasterIdLst>
    <p:handoutMasterId r:id="rId20"/>
  </p:handoutMasterIdLst>
  <p:sldIdLst>
    <p:sldId id="297" r:id="rId2"/>
    <p:sldId id="299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5986"/>
  </p:normalViewPr>
  <p:slideViewPr>
    <p:cSldViewPr>
      <p:cViewPr varScale="1">
        <p:scale>
          <a:sx n="109" d="100"/>
          <a:sy n="109" d="100"/>
        </p:scale>
        <p:origin x="125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Turing_tarpit#cite_note-2" TargetMode="External"/><Relationship Id="rId3" Type="http://schemas.openxmlformats.org/officeDocument/2006/relationships/hyperlink" Target="https://en.wikipedia.org/wiki/Programming_language" TargetMode="External"/><Relationship Id="rId7" Type="http://schemas.openxmlformats.org/officeDocument/2006/relationships/hyperlink" Target="https://en.wikipedia.org/wiki/Epigrams_on_Programming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Alan_Perlis" TargetMode="External"/><Relationship Id="rId5" Type="http://schemas.openxmlformats.org/officeDocument/2006/relationships/hyperlink" Target="https://en.wikipedia.org/wiki/Turing_tarpit#cite_note-1" TargetMode="External"/><Relationship Id="rId4" Type="http://schemas.openxmlformats.org/officeDocument/2006/relationships/hyperlink" Target="https://en.wikipedia.org/wiki/Computer_interfac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Turing 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tarpit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(or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Turing tar-pit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) is any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3" tooltip="Programming language"/>
              </a:rPr>
              <a:t>programming language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4" tooltip="Computer interface"/>
              </a:rPr>
              <a:t>computer interface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that allows for flexibility in function but is difficult to learn and use because it offers little or no support for common tasks.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5"/>
              </a:rPr>
              <a:t>[1]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The phrase was coined in 1982 by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6" tooltip="Alan Perlis"/>
              </a:rPr>
              <a:t>Alan Perlis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in the </a:t>
            </a:r>
            <a:r>
              <a:rPr lang="en-US" sz="1200" b="0" i="1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7" tooltip="Epigrams on Programming"/>
              </a:rPr>
              <a:t>Epigrams on Programming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:</a:t>
            </a:r>
            <a:r>
              <a:rPr lang="en-US" sz="1200" b="0" i="0" u="none" strike="noStrike" kern="1200" baseline="300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8"/>
              </a:rPr>
              <a:t>[2]</a:t>
            </a:r>
            <a:endParaRPr lang="en-US" sz="1200" b="0" i="0" kern="1200" dirty="0">
              <a:solidFill>
                <a:schemeClr val="tx1"/>
              </a:solidFill>
              <a:effectLst/>
              <a:latin typeface="Arial" pitchFamily="34" charset="0"/>
              <a:ea typeface="+mn-ea"/>
              <a:cs typeface="+mn-cs"/>
            </a:endParaRPr>
          </a:p>
          <a:p>
            <a:r>
              <a:rPr lang="en-US" dirty="0">
                <a:effectLst/>
              </a:rPr>
              <a:t>54. Beware of the Turing tar-pit in which everything is possible but nothing of interest is easy.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05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10 - Motivation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Hamlet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play </a:t>
            </a:r>
            <a:r>
              <a:rPr lang="en-US" i="1" dirty="0"/>
              <a:t>Hamlet </a:t>
            </a:r>
            <a:r>
              <a:rPr lang="en-US" dirty="0"/>
              <a:t>(according to my English teacher):</a:t>
            </a:r>
          </a:p>
          <a:p>
            <a:pPr lvl="1"/>
            <a:r>
              <a:rPr lang="en-US" dirty="0"/>
              <a:t>Is a beautiful work of art.</a:t>
            </a:r>
          </a:p>
          <a:p>
            <a:pPr lvl="1"/>
            <a:r>
              <a:rPr lang="en-US" dirty="0"/>
              <a:t>Teaches deep, eternal truths.</a:t>
            </a:r>
          </a:p>
          <a:p>
            <a:pPr lvl="1"/>
            <a:r>
              <a:rPr lang="en-US" dirty="0"/>
              <a:t>Is the source of some well-known sayings.</a:t>
            </a:r>
          </a:p>
          <a:p>
            <a:pPr lvl="1"/>
            <a:r>
              <a:rPr lang="en-US" dirty="0"/>
              <a:t>Makes you a better person if you read it.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Continues to be studied (even in college) centuries later even though:</a:t>
            </a:r>
          </a:p>
          <a:p>
            <a:pPr lvl="1"/>
            <a:r>
              <a:rPr lang="en-US" dirty="0"/>
              <a:t>The syntax is really annoying to many (yet rhythmic).</a:t>
            </a:r>
          </a:p>
          <a:p>
            <a:pPr lvl="1"/>
            <a:r>
              <a:rPr lang="en-US" dirty="0"/>
              <a:t>There are more popular movies with some of the same lessons (just not done as well).</a:t>
            </a:r>
          </a:p>
          <a:p>
            <a:pPr lvl="1"/>
            <a:r>
              <a:rPr lang="en-US" dirty="0"/>
              <a:t>Reading </a:t>
            </a:r>
            <a:r>
              <a:rPr lang="en-US" i="1" dirty="0"/>
              <a:t>Hamlet</a:t>
            </a:r>
            <a:r>
              <a:rPr lang="en-US" dirty="0"/>
              <a:t> will not get you a summer internship.</a:t>
            </a:r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6025" y="533400"/>
            <a:ext cx="2162175" cy="2114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099547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Programming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Okay, so why do we spend so much time with </a:t>
            </a:r>
            <a:r>
              <a:rPr lang="en-US" i="1" dirty="0"/>
              <a:t>functional languages</a:t>
            </a:r>
            <a:r>
              <a:rPr lang="en-US" dirty="0"/>
              <a:t>, i.e., languages where:</a:t>
            </a:r>
          </a:p>
          <a:p>
            <a:pPr lvl="1"/>
            <a:r>
              <a:rPr lang="en-US" dirty="0"/>
              <a:t>Mutation is unavailable or discouraged</a:t>
            </a:r>
          </a:p>
          <a:p>
            <a:pPr lvl="1"/>
            <a:r>
              <a:rPr lang="en-US" dirty="0"/>
              <a:t>Recursion expresses all forms of looping and iteration</a:t>
            </a:r>
          </a:p>
          <a:p>
            <a:pPr lvl="1"/>
            <a:r>
              <a:rPr lang="en-US" dirty="0"/>
              <a:t>Higher-order functions are very convenient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Because: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These features are invaluable for correct, elegant, efficient software (great way to think about computation)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Functional languages have always been ahead of their time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Functional languages well-suited to where computing is going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/>
              <a:t>Most of course is on (1), so a few minutes on (2) and (3) …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281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Ahead of their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 of these were dismissed as “beautiful, worthless, slow things PL professors make you learn in school”</a:t>
            </a:r>
            <a:br>
              <a:rPr lang="en-US" dirty="0"/>
            </a:br>
            <a:endParaRPr lang="en-US" sz="1000" dirty="0"/>
          </a:p>
          <a:p>
            <a:r>
              <a:rPr lang="en-US" dirty="0"/>
              <a:t>Garbage collection (now used in Python, Java, and most modern languages other than C/C++)</a:t>
            </a:r>
          </a:p>
          <a:p>
            <a:r>
              <a:rPr lang="en-US" dirty="0"/>
              <a:t>Collections (i.e., lists) that can hold multiple data types at once</a:t>
            </a:r>
            <a:r>
              <a:rPr lang="en-US" i="1" dirty="0"/>
              <a:t> </a:t>
            </a:r>
            <a:r>
              <a:rPr lang="en-US" dirty="0"/>
              <a:t>(Python, Java via generics, C++ through templates)</a:t>
            </a:r>
            <a:endParaRPr lang="en-US" i="1" dirty="0"/>
          </a:p>
          <a:p>
            <a:r>
              <a:rPr lang="en-US" dirty="0"/>
              <a:t>Higher-order functions (Python, Ruby, JavaScript, more recent versions of C++, …)</a:t>
            </a:r>
          </a:p>
          <a:p>
            <a:r>
              <a:rPr lang="en-US" dirty="0"/>
              <a:t>Recursion (a big fight in 1960 about this – I’m told </a:t>
            </a:r>
            <a:r>
              <a:rPr lang="en-US" dirty="0">
                <a:sym typeface="Wingdings" pitchFamily="2" charset="2"/>
              </a:rPr>
              <a:t>)</a:t>
            </a:r>
            <a:endParaRPr lang="en-US" dirty="0"/>
          </a:p>
          <a:p>
            <a:pPr marL="0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1257172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Recent Surge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0600"/>
            <a:ext cx="9144000" cy="40420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22" y="5185092"/>
            <a:ext cx="3937765" cy="52990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922" y="5715000"/>
            <a:ext cx="4134678" cy="538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395" y="5185092"/>
            <a:ext cx="4316805" cy="106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34824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 recent surge in functional programming?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8534400" cy="4648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My best guesses:</a:t>
            </a:r>
          </a:p>
          <a:p>
            <a:r>
              <a:rPr lang="en-US" dirty="0"/>
              <a:t>Concise, elegant, productive programming.</a:t>
            </a:r>
          </a:p>
          <a:p>
            <a:r>
              <a:rPr lang="en-US" dirty="0"/>
              <a:t>JavaScript, Python, Ruby helped break the Java/C/C++ hegemony.</a:t>
            </a:r>
          </a:p>
          <a:p>
            <a:pPr lvl="1"/>
            <a:r>
              <a:rPr lang="en-US" dirty="0"/>
              <a:t>And these functional languages do some things better.</a:t>
            </a:r>
          </a:p>
          <a:p>
            <a:r>
              <a:rPr lang="en-US" dirty="0"/>
              <a:t>Avoiding mutation is </a:t>
            </a:r>
            <a:r>
              <a:rPr lang="en-US" i="1" dirty="0"/>
              <a:t>the</a:t>
            </a:r>
            <a:r>
              <a:rPr lang="en-US" dirty="0"/>
              <a:t> easiest way to make concurrent and parallel programming easier.</a:t>
            </a:r>
          </a:p>
          <a:p>
            <a:r>
              <a:rPr lang="en-US" dirty="0"/>
              <a:t>Sure, functional programming is still a small niche, but there is so much software in the world today even niches have room.</a:t>
            </a:r>
          </a:p>
        </p:txBody>
      </p:sp>
    </p:spTree>
    <p:extLst>
      <p:ext uri="{BB962C8B-B14F-4D97-AF65-F5344CB8AC3E}">
        <p14:creationId xmlns:p14="http://schemas.microsoft.com/office/powerpoint/2010/main" val="4404543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this real programming?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way we're using Racket in this class can make the language seem almost “silly” precisely because lecture and homework focus on interesting language constructs.</a:t>
            </a:r>
          </a:p>
          <a:p>
            <a:endParaRPr lang="en-US" dirty="0"/>
          </a:p>
          <a:p>
            <a:r>
              <a:rPr lang="en-US" dirty="0"/>
              <a:t>“Real” programming needs file I/O, string operations, graphics, fancy IDEs, testing frameworks, threads, build systems, …</a:t>
            </a:r>
          </a:p>
          <a:p>
            <a:pPr lvl="1"/>
            <a:r>
              <a:rPr lang="en-US" dirty="0"/>
              <a:t>Functional languages have all that and more.</a:t>
            </a:r>
          </a:p>
          <a:p>
            <a:pPr lvl="1"/>
            <a:r>
              <a:rPr lang="en-US" dirty="0"/>
              <a:t>If we used Java or Python the same way, those languages would seem “silly” too.</a:t>
            </a:r>
          </a:p>
        </p:txBody>
      </p:sp>
    </p:spTree>
    <p:extLst>
      <p:ext uri="{BB962C8B-B14F-4D97-AF65-F5344CB8AC3E}">
        <p14:creationId xmlns:p14="http://schemas.microsoft.com/office/powerpoint/2010/main" val="3393561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languages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 these languages?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dirty="0"/>
              <a:t>			   dynamically typed	statically typed</a:t>
            </a:r>
          </a:p>
          <a:p>
            <a:pPr marL="0" indent="0">
              <a:buNone/>
            </a:pPr>
            <a:r>
              <a:rPr lang="en-US" dirty="0"/>
              <a:t>	functional	           Racket</a:t>
            </a:r>
          </a:p>
          <a:p>
            <a:pPr marL="0" indent="0">
              <a:buNone/>
            </a:pPr>
            <a:r>
              <a:rPr lang="en-US" dirty="0"/>
              <a:t>	object-oriented             Python                        Java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i="1" dirty="0"/>
              <a:t>ML</a:t>
            </a:r>
            <a:r>
              <a:rPr lang="en-US" dirty="0"/>
              <a:t>: polymorphic types, pattern-matching, abstract types &amp; modules</a:t>
            </a:r>
          </a:p>
          <a:p>
            <a:pPr marL="0" indent="0">
              <a:buNone/>
            </a:pPr>
            <a:r>
              <a:rPr lang="en-US" i="1" dirty="0"/>
              <a:t>Racket</a:t>
            </a:r>
            <a:r>
              <a:rPr lang="en-US" dirty="0"/>
              <a:t>: dynamic typing, “good” macros, minimalist syntax, </a:t>
            </a:r>
            <a:r>
              <a:rPr lang="en-US" dirty="0" err="1"/>
              <a:t>eval</a:t>
            </a:r>
            <a:endParaRPr lang="en-US" dirty="0"/>
          </a:p>
          <a:p>
            <a:pPr marL="0" indent="0">
              <a:buNone/>
            </a:pPr>
            <a:r>
              <a:rPr lang="en-US" i="1" dirty="0"/>
              <a:t>Ruby</a:t>
            </a:r>
            <a:r>
              <a:rPr lang="en-US" dirty="0"/>
              <a:t>: classes but not types, very OOP, </a:t>
            </a:r>
            <a:r>
              <a:rPr lang="en-US" dirty="0" err="1"/>
              <a:t>mixins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[and much more]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Really wish we had more time:</a:t>
            </a:r>
          </a:p>
          <a:p>
            <a:pPr marL="0" indent="0">
              <a:buNone/>
            </a:pPr>
            <a:r>
              <a:rPr lang="en-US" i="1" dirty="0"/>
              <a:t>Haskell</a:t>
            </a:r>
            <a:r>
              <a:rPr lang="en-US" dirty="0"/>
              <a:t>: laziness, purity, type classes, monads</a:t>
            </a:r>
          </a:p>
          <a:p>
            <a:pPr marL="0" indent="0">
              <a:buNone/>
            </a:pPr>
            <a:r>
              <a:rPr lang="en-US" i="1" dirty="0"/>
              <a:t>Prolog</a:t>
            </a:r>
            <a:r>
              <a:rPr lang="en-US" dirty="0"/>
              <a:t>: unification and backtracking</a:t>
            </a:r>
          </a:p>
          <a:p>
            <a:pPr marL="0" indent="0">
              <a:buNone/>
            </a:pPr>
            <a:r>
              <a:rPr lang="en-US" dirty="0"/>
              <a:t>  [and much more]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cxnSp>
        <p:nvCxnSpPr>
          <p:cNvPr id="9" name="Straight Connector 8"/>
          <p:cNvCxnSpPr/>
          <p:nvPr/>
        </p:nvCxnSpPr>
        <p:spPr bwMode="auto">
          <a:xfrm>
            <a:off x="6096000" y="1905000"/>
            <a:ext cx="0" cy="1066800"/>
          </a:xfrm>
          <a:prstGeom prst="line">
            <a:avLst/>
          </a:prstGeom>
          <a:solidFill>
            <a:schemeClr val="accent1"/>
          </a:solidFill>
          <a:ln w="476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3505200" y="1905000"/>
            <a:ext cx="0" cy="1066800"/>
          </a:xfrm>
          <a:prstGeom prst="line">
            <a:avLst/>
          </a:prstGeom>
          <a:solidFill>
            <a:schemeClr val="accent1"/>
          </a:solidFill>
          <a:ln w="476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>
            <a:off x="1600200" y="2286000"/>
            <a:ext cx="6477000" cy="0"/>
          </a:xfrm>
          <a:prstGeom prst="line">
            <a:avLst/>
          </a:prstGeom>
          <a:solidFill>
            <a:schemeClr val="accent1"/>
          </a:solidFill>
          <a:ln w="476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1600200" y="2667000"/>
            <a:ext cx="6477000" cy="0"/>
          </a:xfrm>
          <a:prstGeom prst="line">
            <a:avLst/>
          </a:prstGeom>
          <a:solidFill>
            <a:schemeClr val="accent1"/>
          </a:solidFill>
          <a:ln w="476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98920924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such thing as a “best” PL.</a:t>
            </a:r>
          </a:p>
          <a:p>
            <a:endParaRPr lang="en-US" sz="1400" dirty="0"/>
          </a:p>
          <a:p>
            <a:r>
              <a:rPr lang="en-US" dirty="0"/>
              <a:t>There are good general design principles for </a:t>
            </a:r>
            <a:r>
              <a:rPr lang="en-US" dirty="0" err="1"/>
              <a:t>PLs.</a:t>
            </a:r>
            <a:endParaRPr lang="en-US" dirty="0"/>
          </a:p>
          <a:p>
            <a:endParaRPr lang="en-US" sz="1400" dirty="0"/>
          </a:p>
          <a:p>
            <a:r>
              <a:rPr lang="en-US" dirty="0"/>
              <a:t>A good language is a relevant, crisp interface for writing software.</a:t>
            </a:r>
          </a:p>
          <a:p>
            <a:endParaRPr lang="en-US" sz="1400" dirty="0"/>
          </a:p>
          <a:p>
            <a:r>
              <a:rPr lang="en-US" dirty="0"/>
              <a:t>Software leaders should know PL semantics and idioms.</a:t>
            </a:r>
          </a:p>
          <a:p>
            <a:endParaRPr lang="en-US" sz="1400" dirty="0"/>
          </a:p>
          <a:p>
            <a:r>
              <a:rPr lang="en-US" dirty="0"/>
              <a:t>Learning PLs is not about syntactic tricks for small programs.</a:t>
            </a:r>
          </a:p>
          <a:p>
            <a:endParaRPr lang="en-US" sz="1400" dirty="0"/>
          </a:p>
          <a:p>
            <a:r>
              <a:rPr lang="en-US" dirty="0"/>
              <a:t>Functional languages have been on the leading edge for decades</a:t>
            </a:r>
          </a:p>
          <a:p>
            <a:pPr lvl="1"/>
            <a:r>
              <a:rPr lang="en-US" dirty="0"/>
              <a:t>Ideas get absorbed by the mainstream, but very slowly.</a:t>
            </a:r>
          </a:p>
          <a:p>
            <a:pPr lvl="1"/>
            <a:r>
              <a:rPr lang="en-US" dirty="0"/>
              <a:t>Meanwhile, use the ideas to be a better programmer </a:t>
            </a:r>
            <a:r>
              <a:rPr lang="en-US"/>
              <a:t>in Java </a:t>
            </a:r>
            <a:r>
              <a:rPr lang="en-US" dirty="0"/>
              <a:t>and Python.</a:t>
            </a:r>
          </a:p>
        </p:txBody>
      </p:sp>
    </p:spTree>
    <p:extLst>
      <p:ext uri="{BB962C8B-B14F-4D97-AF65-F5344CB8AC3E}">
        <p14:creationId xmlns:p14="http://schemas.microsoft.com/office/powerpoint/2010/main" val="614414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Course Motivation</a:t>
            </a:r>
          </a:p>
          <a:p>
            <a:pPr marL="0" indent="0" algn="ctr">
              <a:buNone/>
            </a:pPr>
            <a:r>
              <a:rPr lang="en-US" sz="2800" dirty="0"/>
              <a:t>(Did you think I forgot? </a:t>
            </a:r>
            <a:r>
              <a:rPr lang="en-US" sz="2800" dirty="0">
                <a:sym typeface="Wingdings" pitchFamily="2" charset="2"/>
              </a:rPr>
              <a:t>)</a:t>
            </a:r>
          </a:p>
          <a:p>
            <a:pPr marL="0" indent="0" algn="ctr">
              <a:buNone/>
            </a:pPr>
            <a:endParaRPr lang="en-US" sz="2800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Why learn languages that are quite different from Python or Java?</a:t>
            </a: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Why learn the fundamental concepts that appear in all (most?) languages?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Why focus on functional programming?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408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800" dirty="0"/>
              <a:t>What is the best kind of car?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What is the best kind of shoes?</a:t>
            </a:r>
          </a:p>
        </p:txBody>
      </p:sp>
    </p:spTree>
    <p:extLst>
      <p:ext uri="{BB962C8B-B14F-4D97-AF65-F5344CB8AC3E}">
        <p14:creationId xmlns:p14="http://schemas.microsoft.com/office/powerpoint/2010/main" val="18139968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Cars / Shoes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Cars are used for rather different things:</a:t>
            </a:r>
          </a:p>
          <a:p>
            <a:pPr lvl="1"/>
            <a:r>
              <a:rPr lang="en-US" dirty="0"/>
              <a:t>Winning the Indy 500</a:t>
            </a:r>
          </a:p>
          <a:p>
            <a:pPr lvl="1"/>
            <a:r>
              <a:rPr lang="en-US" dirty="0"/>
              <a:t>Taking kids to soccer practice</a:t>
            </a:r>
          </a:p>
          <a:p>
            <a:pPr lvl="1"/>
            <a:r>
              <a:rPr lang="en-US" dirty="0"/>
              <a:t>Off-roading</a:t>
            </a:r>
          </a:p>
          <a:p>
            <a:pPr lvl="1"/>
            <a:r>
              <a:rPr lang="en-US" dirty="0"/>
              <a:t>Hauling a mattress</a:t>
            </a:r>
          </a:p>
          <a:p>
            <a:pPr lvl="1"/>
            <a:r>
              <a:rPr lang="en-US" dirty="0"/>
              <a:t>Getting the wind in your hair</a:t>
            </a:r>
          </a:p>
          <a:p>
            <a:pPr lvl="1"/>
            <a:r>
              <a:rPr lang="en-US" dirty="0"/>
              <a:t>Staying dry in the rain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Shoes:</a:t>
            </a:r>
          </a:p>
          <a:p>
            <a:pPr lvl="1"/>
            <a:r>
              <a:rPr lang="en-US" dirty="0"/>
              <a:t>Playing basketball</a:t>
            </a:r>
          </a:p>
          <a:p>
            <a:pPr lvl="1"/>
            <a:r>
              <a:rPr lang="en-US" dirty="0"/>
              <a:t>Going to a dance</a:t>
            </a:r>
          </a:p>
          <a:p>
            <a:pPr lvl="1"/>
            <a:r>
              <a:rPr lang="en-US" dirty="0"/>
              <a:t>Going to the beach</a:t>
            </a:r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295400"/>
            <a:ext cx="2028825" cy="2257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3810000"/>
            <a:ext cx="2133600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5763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cars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good mechanic might have a specialty, but also understands how “cars” (not 2023 Honda Civics) work.</a:t>
            </a:r>
          </a:p>
          <a:p>
            <a:pPr lvl="1"/>
            <a:r>
              <a:rPr lang="en-US" dirty="0"/>
              <a:t>And that the syntax---I mean upholstery color---isn’t essential</a:t>
            </a:r>
          </a:p>
          <a:p>
            <a:pPr lvl="1"/>
            <a:endParaRPr lang="en-US" dirty="0"/>
          </a:p>
          <a:p>
            <a:r>
              <a:rPr lang="en-US" dirty="0"/>
              <a:t>A good mechanical engineer really knows how cars work, how to get the most out of them, and how to design better ones.</a:t>
            </a:r>
          </a:p>
          <a:p>
            <a:endParaRPr lang="en-US" dirty="0"/>
          </a:p>
          <a:p>
            <a:r>
              <a:rPr lang="en-US" dirty="0"/>
              <a:t>To learn how cars work, it may make sense to start with a classic design rather than the latest model.</a:t>
            </a:r>
          </a:p>
          <a:p>
            <a:pPr lvl="1"/>
            <a:r>
              <a:rPr lang="en-US" dirty="0"/>
              <a:t>A popular car may not be a good car for learning how cars work.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1552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cars are the same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make it easier for everyone to drive a car, it’s great that they all have common components, like steering wheels, brakes, windows, headlights, etc.</a:t>
            </a:r>
          </a:p>
          <a:p>
            <a:pPr lvl="1"/>
            <a:r>
              <a:rPr lang="en-US" dirty="0"/>
              <a:t>Yet it’s still uncomfortable to learn a new one.</a:t>
            </a:r>
          </a:p>
          <a:p>
            <a:pPr lvl="1"/>
            <a:endParaRPr lang="en-US" dirty="0"/>
          </a:p>
          <a:p>
            <a:r>
              <a:rPr lang="en-US" dirty="0"/>
              <a:t>And maybe PLs are more like cars, trucks, boats, and bikes.</a:t>
            </a:r>
          </a:p>
          <a:p>
            <a:pPr lvl="1"/>
            <a:endParaRPr lang="en-US" dirty="0"/>
          </a:p>
          <a:p>
            <a:r>
              <a:rPr lang="en-US" dirty="0"/>
              <a:t>So are all PLs really the same…</a:t>
            </a:r>
          </a:p>
        </p:txBody>
      </p:sp>
    </p:spTree>
    <p:extLst>
      <p:ext uri="{BB962C8B-B14F-4D97-AF65-F5344CB8AC3E}">
        <p14:creationId xmlns:p14="http://schemas.microsoft.com/office/powerpoint/2010/main" val="8957837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all languages the same?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Yes:</a:t>
            </a:r>
          </a:p>
          <a:p>
            <a:pPr lvl="1"/>
            <a:r>
              <a:rPr lang="en-US" dirty="0"/>
              <a:t>Any input-output behavior implementable in language X is implementable in language Y [Church-Turing thesis]</a:t>
            </a:r>
          </a:p>
          <a:p>
            <a:pPr lvl="1"/>
            <a:r>
              <a:rPr lang="en-US" dirty="0"/>
              <a:t>Python, Java, Racket, and a language with one loop and three infinitely-large integers are “the same”</a:t>
            </a:r>
          </a:p>
          <a:p>
            <a:pPr marL="0" indent="0">
              <a:buNone/>
            </a:pPr>
            <a:r>
              <a:rPr lang="en-US" dirty="0"/>
              <a:t>Yes: </a:t>
            </a:r>
          </a:p>
          <a:p>
            <a:pPr lvl="1"/>
            <a:r>
              <a:rPr lang="en-US" dirty="0"/>
              <a:t>Same fundamentals reappear: variables, abstraction, recursive definitions, …</a:t>
            </a:r>
          </a:p>
          <a:p>
            <a:pPr marL="0" indent="0">
              <a:buNone/>
            </a:pPr>
            <a:r>
              <a:rPr lang="en-US" dirty="0"/>
              <a:t>No:</a:t>
            </a:r>
          </a:p>
          <a:p>
            <a:pPr lvl="1"/>
            <a:r>
              <a:rPr lang="en-US" dirty="0"/>
              <a:t>The primitive/default in one language is awkward in another</a:t>
            </a:r>
          </a:p>
        </p:txBody>
      </p:sp>
    </p:spTree>
    <p:extLst>
      <p:ext uri="{BB962C8B-B14F-4D97-AF65-F5344CB8AC3E}">
        <p14:creationId xmlns:p14="http://schemas.microsoft.com/office/powerpoint/2010/main" val="15767342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reality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Reasonable questions when deciding to use/learn a language:</a:t>
            </a:r>
          </a:p>
          <a:p>
            <a:r>
              <a:rPr lang="en-US" dirty="0"/>
              <a:t>What libraries are available for reuse?</a:t>
            </a:r>
          </a:p>
          <a:p>
            <a:r>
              <a:rPr lang="en-US" dirty="0"/>
              <a:t>What can get me a summer internship?</a:t>
            </a:r>
          </a:p>
          <a:p>
            <a:r>
              <a:rPr lang="en-US" dirty="0"/>
              <a:t>What does my boss tell me to do?</a:t>
            </a:r>
          </a:p>
          <a:p>
            <a:r>
              <a:rPr lang="en-US" dirty="0"/>
              <a:t>What is the de facto industry standard?</a:t>
            </a:r>
          </a:p>
          <a:p>
            <a:r>
              <a:rPr lang="en-US" dirty="0"/>
              <a:t>What do I already know?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CS 360 by design does not deal with these questions.</a:t>
            </a:r>
          </a:p>
          <a:p>
            <a:pPr lvl="1"/>
            <a:r>
              <a:rPr lang="en-US" dirty="0"/>
              <a:t>You have the rest of your life for that.</a:t>
            </a:r>
          </a:p>
          <a:p>
            <a:pPr lvl="1"/>
            <a:r>
              <a:rPr lang="en-US" dirty="0"/>
              <a:t>And the answers will be different in a few years anyway.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1475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semantics and idioms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course focuses as much as it can on semantics and idioms.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Correct reasoning about programs, interfaces, and interpreters or compilers </a:t>
            </a:r>
            <a:r>
              <a:rPr lang="en-US" i="1" dirty="0"/>
              <a:t>requires</a:t>
            </a:r>
            <a:r>
              <a:rPr lang="en-US" dirty="0"/>
              <a:t> a precise knowledge of semantics.</a:t>
            </a:r>
          </a:p>
          <a:p>
            <a:pPr lvl="1"/>
            <a:r>
              <a:rPr lang="en-US" dirty="0"/>
              <a:t>Not “I </a:t>
            </a:r>
            <a:r>
              <a:rPr lang="en-US" b="1" i="1" dirty="0"/>
              <a:t>think </a:t>
            </a:r>
            <a:r>
              <a:rPr lang="en-US" dirty="0"/>
              <a:t>that conditional expressions might work like this.”</a:t>
            </a:r>
          </a:p>
          <a:p>
            <a:pPr lvl="1"/>
            <a:r>
              <a:rPr lang="en-US" dirty="0"/>
              <a:t>Not “I like curly braces more than parentheses.”</a:t>
            </a:r>
          </a:p>
          <a:p>
            <a:pPr lvl="1"/>
            <a:r>
              <a:rPr lang="en-US" dirty="0"/>
              <a:t>Much of software development is designing precise interfaces; what a PL means is a </a:t>
            </a:r>
            <a:r>
              <a:rPr lang="en-US" i="1" dirty="0"/>
              <a:t>really</a:t>
            </a:r>
            <a:r>
              <a:rPr lang="en-US" dirty="0"/>
              <a:t> good example.</a:t>
            </a:r>
          </a:p>
          <a:p>
            <a:pPr lvl="1"/>
            <a:endParaRPr lang="en-US" dirty="0"/>
          </a:p>
          <a:p>
            <a:r>
              <a:rPr lang="en-US" dirty="0"/>
              <a:t>Idioms make you a better programmer.</a:t>
            </a:r>
          </a:p>
          <a:p>
            <a:pPr lvl="1"/>
            <a:r>
              <a:rPr lang="en-US" dirty="0"/>
              <a:t>Best to see in multiple settings, including where they shine.</a:t>
            </a:r>
          </a:p>
          <a:p>
            <a:pPr lvl="1"/>
            <a:r>
              <a:rPr lang="en-US" dirty="0"/>
              <a:t>See future languages in a clearer light.</a:t>
            </a:r>
          </a:p>
        </p:txBody>
      </p:sp>
    </p:spTree>
    <p:extLst>
      <p:ext uri="{BB962C8B-B14F-4D97-AF65-F5344CB8AC3E}">
        <p14:creationId xmlns:p14="http://schemas.microsoft.com/office/powerpoint/2010/main" val="14106877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77421</TotalTime>
  <Words>1287</Words>
  <Application>Microsoft Macintosh PowerPoint</Application>
  <PresentationFormat>On-screen Show (4:3)</PresentationFormat>
  <Paragraphs>153</Paragraphs>
  <Slides>17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Times New Roman</vt:lpstr>
      <vt:lpstr>dan_design_template</vt:lpstr>
      <vt:lpstr>CS 360  Programming Languages Day 10 - Motivation</vt:lpstr>
      <vt:lpstr>PowerPoint Presentation</vt:lpstr>
      <vt:lpstr>PowerPoint Presentation</vt:lpstr>
      <vt:lpstr>Cars / Shoes</vt:lpstr>
      <vt:lpstr>More on cars</vt:lpstr>
      <vt:lpstr>All cars are the same</vt:lpstr>
      <vt:lpstr>Are all languages the same?</vt:lpstr>
      <vt:lpstr>A note on reality</vt:lpstr>
      <vt:lpstr>Why semantics and idioms</vt:lpstr>
      <vt:lpstr>Hamlet</vt:lpstr>
      <vt:lpstr>Functional Programming</vt:lpstr>
      <vt:lpstr>Ahead of their time</vt:lpstr>
      <vt:lpstr>Recent Surge</vt:lpstr>
      <vt:lpstr>Why a recent surge in functional programming?</vt:lpstr>
      <vt:lpstr>Is this real programming?</vt:lpstr>
      <vt:lpstr>The languages together</vt:lpstr>
      <vt:lpstr>Summary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870</cp:revision>
  <cp:lastPrinted>2017-08-30T19:10:09Z</cp:lastPrinted>
  <dcterms:created xsi:type="dcterms:W3CDTF">2009-03-13T20:43:19Z</dcterms:created>
  <dcterms:modified xsi:type="dcterms:W3CDTF">2023-02-21T17:34:20Z</dcterms:modified>
</cp:coreProperties>
</file>

<file path=docProps/thumbnail.jpeg>
</file>